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279" r:id="rId6"/>
    <p:sldId id="278" r:id="rId7"/>
    <p:sldId id="280" r:id="rId8"/>
    <p:sldId id="265" r:id="rId9"/>
    <p:sldId id="266" r:id="rId10"/>
    <p:sldId id="268" r:id="rId11"/>
    <p:sldId id="271" r:id="rId12"/>
    <p:sldId id="274" r:id="rId13"/>
    <p:sldId id="269" r:id="rId14"/>
    <p:sldId id="270" r:id="rId15"/>
    <p:sldId id="264" r:id="rId16"/>
    <p:sldId id="275" r:id="rId17"/>
    <p:sldId id="28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3300"/>
    <a:srgbClr val="FF5050"/>
    <a:srgbClr val="33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405A-490A-4B60-9888-A023A8D1EB98}" type="datetimeFigureOut">
              <a:rPr lang="en-AU" smtClean="0"/>
              <a:pPr/>
              <a:t>19/03/2012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60EED-7164-4B39-AD25-A4F8916987B9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405A-490A-4B60-9888-A023A8D1EB98}" type="datetimeFigureOut">
              <a:rPr lang="en-AU" smtClean="0"/>
              <a:pPr/>
              <a:t>19/03/2012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60EED-7164-4B39-AD25-A4F8916987B9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405A-490A-4B60-9888-A023A8D1EB98}" type="datetimeFigureOut">
              <a:rPr lang="en-AU" smtClean="0"/>
              <a:pPr/>
              <a:t>19/03/2012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60EED-7164-4B39-AD25-A4F8916987B9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405A-490A-4B60-9888-A023A8D1EB98}" type="datetimeFigureOut">
              <a:rPr lang="en-AU" smtClean="0"/>
              <a:pPr/>
              <a:t>19/03/2012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60EED-7164-4B39-AD25-A4F8916987B9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405A-490A-4B60-9888-A023A8D1EB98}" type="datetimeFigureOut">
              <a:rPr lang="en-AU" smtClean="0"/>
              <a:pPr/>
              <a:t>19/03/2012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60EED-7164-4B39-AD25-A4F8916987B9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405A-490A-4B60-9888-A023A8D1EB98}" type="datetimeFigureOut">
              <a:rPr lang="en-AU" smtClean="0"/>
              <a:pPr/>
              <a:t>19/03/2012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60EED-7164-4B39-AD25-A4F8916987B9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405A-490A-4B60-9888-A023A8D1EB98}" type="datetimeFigureOut">
              <a:rPr lang="en-AU" smtClean="0"/>
              <a:pPr/>
              <a:t>19/03/2012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60EED-7164-4B39-AD25-A4F8916987B9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405A-490A-4B60-9888-A023A8D1EB98}" type="datetimeFigureOut">
              <a:rPr lang="en-AU" smtClean="0"/>
              <a:pPr/>
              <a:t>19/03/2012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60EED-7164-4B39-AD25-A4F8916987B9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405A-490A-4B60-9888-A023A8D1EB98}" type="datetimeFigureOut">
              <a:rPr lang="en-AU" smtClean="0"/>
              <a:pPr/>
              <a:t>19/03/2012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60EED-7164-4B39-AD25-A4F8916987B9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405A-490A-4B60-9888-A023A8D1EB98}" type="datetimeFigureOut">
              <a:rPr lang="en-AU" smtClean="0"/>
              <a:pPr/>
              <a:t>19/03/2012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60EED-7164-4B39-AD25-A4F8916987B9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405A-490A-4B60-9888-A023A8D1EB98}" type="datetimeFigureOut">
              <a:rPr lang="en-AU" smtClean="0"/>
              <a:pPr/>
              <a:t>19/03/2012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60EED-7164-4B39-AD25-A4F8916987B9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8405A-490A-4B60-9888-A023A8D1EB98}" type="datetimeFigureOut">
              <a:rPr lang="en-AU" smtClean="0"/>
              <a:pPr/>
              <a:t>19/03/2012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60EED-7164-4B39-AD25-A4F8916987B9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Janet\Pictures\ib\Before and After Moggill and river\pontoon\Picture 010.jpg"/>
          <p:cNvPicPr>
            <a:picLocks noChangeAspect="1" noChangeArrowheads="1"/>
          </p:cNvPicPr>
          <p:nvPr/>
        </p:nvPicPr>
        <p:blipFill>
          <a:blip r:embed="rId2" cstate="print"/>
          <a:srcRect l="30908" t="14951" r="23749" b="21409"/>
          <a:stretch>
            <a:fillRect/>
          </a:stretch>
        </p:blipFill>
        <p:spPr bwMode="auto">
          <a:xfrm>
            <a:off x="683568" y="548680"/>
            <a:ext cx="7632848" cy="582127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 smtClean="0">
                <a:latin typeface="Georgia" pitchFamily="18" charset="0"/>
              </a:rPr>
              <a:t>Farewell to the Pontoon</a:t>
            </a:r>
            <a:endParaRPr lang="en-AU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50000">
              <a:schemeClr val="tx2">
                <a:lumMod val="40000"/>
                <a:lumOff val="60000"/>
              </a:schemeClr>
            </a:gs>
            <a:gs pos="100000">
              <a:srgbClr val="3366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AU" dirty="0" smtClean="0">
                <a:latin typeface="Georgia" pitchFamily="18" charset="0"/>
              </a:rPr>
              <a:t>Pontoon being built in August 2004</a:t>
            </a:r>
            <a:endParaRPr lang="en-AU" dirty="0">
              <a:latin typeface="Georgia" pitchFamily="18" charset="0"/>
            </a:endParaRPr>
          </a:p>
        </p:txBody>
      </p:sp>
      <p:pic>
        <p:nvPicPr>
          <p:cNvPr id="10242" name="Picture 2" descr="C:\Users\Janet\Pictures\ib\Before and After Moggill and river\pontoon\Picture 0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908" y="892851"/>
            <a:ext cx="7953532" cy="59651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Janet\Pictures\ib\Before and After Moggill and river\pontoon\Picture 010.jpg"/>
          <p:cNvPicPr>
            <a:picLocks noChangeAspect="1" noChangeArrowheads="1"/>
          </p:cNvPicPr>
          <p:nvPr/>
        </p:nvPicPr>
        <p:blipFill>
          <a:blip r:embed="rId2" cstate="print"/>
          <a:srcRect l="30908" t="14951" r="23749" b="21409"/>
          <a:stretch>
            <a:fillRect/>
          </a:stretch>
        </p:blipFill>
        <p:spPr bwMode="auto">
          <a:xfrm>
            <a:off x="-28263" y="0"/>
            <a:ext cx="9172263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620688"/>
          </a:xfrm>
        </p:spPr>
        <p:txBody>
          <a:bodyPr>
            <a:normAutofit/>
          </a:bodyPr>
          <a:lstStyle/>
          <a:p>
            <a:r>
              <a:rPr lang="en-AU" sz="2400" b="1" dirty="0" smtClean="0">
                <a:latin typeface="Georgia" pitchFamily="18" charset="0"/>
              </a:rPr>
              <a:t>The pylons </a:t>
            </a:r>
            <a:r>
              <a:rPr lang="en-AU" sz="2400" b="1" dirty="0" smtClean="0">
                <a:latin typeface="Georgia" pitchFamily="18" charset="0"/>
              </a:rPr>
              <a:t>and support for walkway</a:t>
            </a:r>
            <a:endParaRPr lang="en-AU" sz="2400" b="1" dirty="0">
              <a:latin typeface="Georgia" pitchFamily="18" charset="0"/>
            </a:endParaRPr>
          </a:p>
        </p:txBody>
      </p:sp>
      <p:pic>
        <p:nvPicPr>
          <p:cNvPr id="4" name="Picture 2" descr="C:\Users\Janet\Pictures\ib\Before and After Moggill and river\pontoon\Picture 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530678"/>
            <a:ext cx="7272808" cy="5454606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39552" y="5661248"/>
            <a:ext cx="8136904" cy="1412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Looking down </a:t>
            </a:r>
            <a:r>
              <a:rPr kumimoji="0" lang="en-AU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from </a:t>
            </a:r>
            <a:r>
              <a:rPr kumimoji="0" lang="en-AU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top </a:t>
            </a:r>
            <a:r>
              <a:rPr lang="en-AU" sz="2300" b="1" dirty="0" smtClean="0">
                <a:latin typeface="Georgia" pitchFamily="18" charset="0"/>
                <a:ea typeface="+mj-ea"/>
                <a:cs typeface="+mj-cs"/>
              </a:rPr>
              <a:t>o</a:t>
            </a:r>
            <a:r>
              <a:rPr kumimoji="0" lang="en-AU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f</a:t>
            </a:r>
            <a:r>
              <a:rPr kumimoji="0" lang="en-AU" sz="23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</a:t>
            </a:r>
            <a:r>
              <a:rPr lang="en-AU" sz="2300" b="1" dirty="0" smtClean="0">
                <a:latin typeface="Georgia" pitchFamily="18" charset="0"/>
                <a:ea typeface="+mj-ea"/>
                <a:cs typeface="+mj-cs"/>
              </a:rPr>
              <a:t>the </a:t>
            </a:r>
            <a:r>
              <a:rPr kumimoji="0" lang="en-AU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bank which has </a:t>
            </a:r>
            <a:r>
              <a:rPr kumimoji="0" lang="en-AU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been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    cleared and</a:t>
            </a:r>
            <a:r>
              <a:rPr kumimoji="0" lang="en-AU" sz="23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</a:t>
            </a:r>
            <a:r>
              <a:rPr kumimoji="0" lang="en-AU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planted </a:t>
            </a:r>
            <a:r>
              <a:rPr kumimoji="0" lang="en-AU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up.</a:t>
            </a:r>
            <a:endParaRPr kumimoji="0" lang="en-AU" sz="23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50000">
              <a:schemeClr val="tx2">
                <a:lumMod val="60000"/>
                <a:lumOff val="40000"/>
              </a:schemeClr>
            </a:gs>
            <a:gs pos="100000">
              <a:srgbClr val="3366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/>
          </a:bodyPr>
          <a:lstStyle/>
          <a:p>
            <a:r>
              <a:rPr lang="en-AU" sz="2000" b="1" dirty="0" smtClean="0">
                <a:latin typeface="Georgia" pitchFamily="18" charset="0"/>
              </a:rPr>
              <a:t>The full package of pontoon, walkway and boat</a:t>
            </a:r>
            <a:endParaRPr lang="en-AU" sz="2000" b="1" dirty="0">
              <a:latin typeface="Georgia" pitchFamily="18" charset="0"/>
            </a:endParaRPr>
          </a:p>
        </p:txBody>
      </p:sp>
      <p:pic>
        <p:nvPicPr>
          <p:cNvPr id="13314" name="Picture 2" descr="C:\Users\Janet\Pictures\ib\Before and After Moggill and river\pontoon\111400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55323"/>
            <a:ext cx="8136903" cy="61026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50000">
              <a:schemeClr val="tx2">
                <a:lumMod val="60000"/>
                <a:lumOff val="40000"/>
              </a:schemeClr>
            </a:gs>
            <a:gs pos="100000">
              <a:srgbClr val="3366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54360"/>
          </a:xfrm>
        </p:spPr>
        <p:txBody>
          <a:bodyPr>
            <a:normAutofit/>
          </a:bodyPr>
          <a:lstStyle/>
          <a:p>
            <a:r>
              <a:rPr lang="en-AU" sz="2000" b="1" dirty="0" smtClean="0">
                <a:latin typeface="Georgia" pitchFamily="18" charset="0"/>
              </a:rPr>
              <a:t>The track down to the pontoon turning left and ending in a set of stairs then connecting to a path onto the walkway.</a:t>
            </a:r>
            <a:endParaRPr lang="en-AU" sz="2000" b="1" dirty="0">
              <a:latin typeface="Georgia" pitchFamily="18" charset="0"/>
            </a:endParaRPr>
          </a:p>
        </p:txBody>
      </p:sp>
      <p:pic>
        <p:nvPicPr>
          <p:cNvPr id="4" name="Picture 2" descr="C:\Users\Janet\Desktop\Exceptional photos moggill\property view path to river nov 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4569972" cy="6093296"/>
          </a:xfrm>
          <a:prstGeom prst="rect">
            <a:avLst/>
          </a:prstGeom>
          <a:noFill/>
        </p:spPr>
      </p:pic>
      <p:pic>
        <p:nvPicPr>
          <p:cNvPr id="5" name="Picture 2" descr="C:\Users\Janet\Pictures\Digital Camera Photos\20041114\1114000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535488" y="764704"/>
            <a:ext cx="4608512" cy="3456384"/>
          </a:xfrm>
          <a:prstGeom prst="rect">
            <a:avLst/>
          </a:prstGeom>
          <a:noFill/>
        </p:spPr>
      </p:pic>
      <p:pic>
        <p:nvPicPr>
          <p:cNvPr id="6" name="Picture 5" descr="C:\Users\Janet\Pictures\Digital Camera Photos\20041114\111400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211706"/>
            <a:ext cx="3528392" cy="26462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50000">
              <a:schemeClr val="accent3">
                <a:lumMod val="75000"/>
              </a:schemeClr>
            </a:gs>
            <a:gs pos="100000">
              <a:srgbClr val="3366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en-AU" sz="3600" b="1" dirty="0" smtClean="0">
                <a:latin typeface="Georgia" pitchFamily="18" charset="0"/>
              </a:rPr>
              <a:t>The beautiful Moggill stretch looking upriver from the pontoon</a:t>
            </a:r>
            <a:endParaRPr lang="en-AU" sz="3600" b="1" dirty="0">
              <a:latin typeface="Georgia" pitchFamily="18" charset="0"/>
            </a:endParaRPr>
          </a:p>
        </p:txBody>
      </p:sp>
      <p:pic>
        <p:nvPicPr>
          <p:cNvPr id="11266" name="Picture 2" descr="C:\Users\Janet\Pictures\Digital Camera Photos\20041216\12160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96752"/>
            <a:ext cx="7665499" cy="5661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Janet\Desktop\Exceptional photos moggill\top grass landing to river walkwa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715000"/>
            <a:ext cx="8229600" cy="1143000"/>
          </a:xfrm>
        </p:spPr>
        <p:txBody>
          <a:bodyPr/>
          <a:lstStyle/>
          <a:p>
            <a:r>
              <a:rPr lang="en-AU" dirty="0" smtClean="0">
                <a:latin typeface="Georgia" pitchFamily="18" charset="0"/>
              </a:rPr>
              <a:t>The view from the gate in 2004 </a:t>
            </a:r>
            <a:endParaRPr lang="en-AU" dirty="0">
              <a:latin typeface="Georgia" pitchFamily="18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3995936" y="5013176"/>
            <a:ext cx="2952328" cy="504056"/>
          </a:xfrm>
          <a:prstGeom prst="wedgeRoundRectCallout">
            <a:avLst>
              <a:gd name="adj1" fmla="val 61362"/>
              <a:gd name="adj2" fmla="val -60143"/>
              <a:gd name="adj3" fmla="val 16667"/>
            </a:avLst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Box 5"/>
          <p:cNvSpPr txBox="1"/>
          <p:nvPr/>
        </p:nvSpPr>
        <p:spPr>
          <a:xfrm>
            <a:off x="3923928" y="5085184"/>
            <a:ext cx="2879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latin typeface="Georgia" pitchFamily="18" charset="0"/>
              </a:rPr>
              <a:t>   Note </a:t>
            </a:r>
            <a:r>
              <a:rPr lang="en-AU" dirty="0" smtClean="0">
                <a:latin typeface="Georgia" pitchFamily="18" charset="0"/>
              </a:rPr>
              <a:t>this young </a:t>
            </a:r>
            <a:r>
              <a:rPr lang="en-AU" dirty="0" smtClean="0">
                <a:latin typeface="Georgia" pitchFamily="18" charset="0"/>
              </a:rPr>
              <a:t>eucalypt</a:t>
            </a:r>
            <a:endParaRPr lang="en-AU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Janet\Pictures\ib\Before and After Moggill and river\pontoon\Picture 010.jpg"/>
          <p:cNvPicPr>
            <a:picLocks noChangeAspect="1" noChangeArrowheads="1"/>
          </p:cNvPicPr>
          <p:nvPr/>
        </p:nvPicPr>
        <p:blipFill>
          <a:blip r:embed="rId2" cstate="print"/>
          <a:srcRect l="30908" t="14951" r="23749" b="21409"/>
          <a:stretch>
            <a:fillRect/>
          </a:stretch>
        </p:blipFill>
        <p:spPr bwMode="auto">
          <a:xfrm rot="5400000">
            <a:off x="1096665" y="-1096668"/>
            <a:ext cx="6950667" cy="914400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b="1" dirty="0" smtClean="0">
                <a:ln>
                  <a:solidFill>
                    <a:srgbClr val="C00000"/>
                  </a:solidFill>
                </a:ln>
                <a:latin typeface="Georgia" pitchFamily="18" charset="0"/>
              </a:rPr>
              <a:t>The height of the flood at the same place</a:t>
            </a:r>
            <a:endParaRPr lang="en-AU" b="1" dirty="0">
              <a:ln>
                <a:solidFill>
                  <a:srgbClr val="C00000"/>
                </a:solidFill>
              </a:ln>
              <a:latin typeface="Georgia" pitchFamily="18" charset="0"/>
            </a:endParaRPr>
          </a:p>
        </p:txBody>
      </p:sp>
      <p:pic>
        <p:nvPicPr>
          <p:cNvPr id="4" name="Picture 2" descr="C:\Users\Janet\Pictures\ib\Before and After Moggill and river\Moggil flood - Andrew\River from the gate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25078"/>
            <a:ext cx="9144000" cy="3179934"/>
          </a:xfrm>
          <a:prstGeom prst="rect">
            <a:avLst/>
          </a:prstGeom>
          <a:noFill/>
        </p:spPr>
      </p:pic>
      <p:sp>
        <p:nvSpPr>
          <p:cNvPr id="6" name="Rounded Rectangle 5"/>
          <p:cNvSpPr/>
          <p:nvPr/>
        </p:nvSpPr>
        <p:spPr>
          <a:xfrm>
            <a:off x="7524328" y="2420888"/>
            <a:ext cx="720080" cy="316835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Janet\Pictures\ib\Before and After Moggill and river\pontoon\Picture 010.jpg"/>
          <p:cNvPicPr>
            <a:picLocks noChangeAspect="1" noChangeArrowheads="1"/>
          </p:cNvPicPr>
          <p:nvPr/>
        </p:nvPicPr>
        <p:blipFill>
          <a:blip r:embed="rId2" cstate="print"/>
          <a:srcRect l="30908" t="14951" r="23749" b="21409"/>
          <a:stretch>
            <a:fillRect/>
          </a:stretch>
        </p:blipFill>
        <p:spPr bwMode="auto">
          <a:xfrm rot="5400000">
            <a:off x="1096665" y="-1096668"/>
            <a:ext cx="6950667" cy="914400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>
                <a:ln>
                  <a:solidFill>
                    <a:srgbClr val="C00000"/>
                  </a:solidFill>
                </a:ln>
                <a:latin typeface="Georgia" pitchFamily="18" charset="0"/>
              </a:rPr>
              <a:t>The young </a:t>
            </a:r>
            <a:r>
              <a:rPr lang="en-AU" dirty="0" smtClean="0">
                <a:ln>
                  <a:solidFill>
                    <a:srgbClr val="C00000"/>
                  </a:solidFill>
                </a:ln>
                <a:latin typeface="Georgia" pitchFamily="18" charset="0"/>
              </a:rPr>
              <a:t>eucalypt</a:t>
            </a:r>
            <a:br>
              <a:rPr lang="en-AU" dirty="0" smtClean="0">
                <a:ln>
                  <a:solidFill>
                    <a:srgbClr val="C00000"/>
                  </a:solidFill>
                </a:ln>
                <a:latin typeface="Georgia" pitchFamily="18" charset="0"/>
              </a:rPr>
            </a:br>
            <a:r>
              <a:rPr lang="en-AU" dirty="0" smtClean="0">
                <a:ln>
                  <a:solidFill>
                    <a:srgbClr val="C00000"/>
                  </a:solidFill>
                </a:ln>
                <a:latin typeface="Georgia" pitchFamily="18" charset="0"/>
              </a:rPr>
              <a:t>from </a:t>
            </a:r>
            <a:r>
              <a:rPr lang="en-AU" dirty="0" smtClean="0">
                <a:ln>
                  <a:solidFill>
                    <a:srgbClr val="C00000"/>
                  </a:solidFill>
                </a:ln>
                <a:latin typeface="Georgia" pitchFamily="18" charset="0"/>
              </a:rPr>
              <a:t>another angle</a:t>
            </a:r>
            <a:endParaRPr lang="en-AU" dirty="0">
              <a:ln>
                <a:solidFill>
                  <a:srgbClr val="C00000"/>
                </a:solidFill>
              </a:ln>
              <a:latin typeface="Georgia" pitchFamily="18" charset="0"/>
            </a:endParaRPr>
          </a:p>
        </p:txBody>
      </p:sp>
      <p:pic>
        <p:nvPicPr>
          <p:cNvPr id="4" name="Picture 2" descr="C:\Users\Janet\Pictures\ib\Before and After Moggill and river\Moggil flood - Andrew\Flood at its peak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2307906"/>
            <a:ext cx="9138647" cy="3454141"/>
          </a:xfrm>
          <a:prstGeom prst="rect">
            <a:avLst/>
          </a:prstGeom>
          <a:noFill/>
        </p:spPr>
      </p:pic>
      <p:sp>
        <p:nvSpPr>
          <p:cNvPr id="5" name="Rounded Rectangle 4"/>
          <p:cNvSpPr/>
          <p:nvPr/>
        </p:nvSpPr>
        <p:spPr>
          <a:xfrm>
            <a:off x="6444208" y="2348880"/>
            <a:ext cx="504056" cy="259228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>
                <a:ln>
                  <a:solidFill>
                    <a:srgbClr val="C00000"/>
                  </a:solidFill>
                </a:ln>
                <a:latin typeface="Georgia" pitchFamily="18" charset="0"/>
              </a:rPr>
              <a:t>Pontoon last seen on its way to Moreton Bay. </a:t>
            </a:r>
            <a:r>
              <a:rPr lang="en-AU" dirty="0" smtClean="0">
                <a:latin typeface="Georgia" pitchFamily="18" charset="0"/>
              </a:rPr>
              <a:t/>
            </a:r>
            <a:br>
              <a:rPr lang="en-AU" dirty="0" smtClean="0">
                <a:latin typeface="Georgia" pitchFamily="18" charset="0"/>
              </a:rPr>
            </a:br>
            <a:r>
              <a:rPr lang="en-AU" sz="2200" dirty="0" smtClean="0">
                <a:latin typeface="Georgia" pitchFamily="18" charset="0"/>
              </a:rPr>
              <a:t>Note Moggill Ferry in left background.</a:t>
            </a:r>
            <a:endParaRPr lang="en-AU" sz="2200" dirty="0">
              <a:latin typeface="Georgia" pitchFamily="18" charset="0"/>
            </a:endParaRPr>
          </a:p>
        </p:txBody>
      </p:sp>
      <p:pic>
        <p:nvPicPr>
          <p:cNvPr id="5122" name="Picture 2" descr="C:\Users\Janet\Pictures\ib\Before and After Moggill and river\Moggil flood - Andrew\Pontoon last seen heading downstream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079" y="2315962"/>
            <a:ext cx="8719401" cy="32786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0000">
              <a:schemeClr val="accent3">
                <a:lumMod val="50000"/>
              </a:schemeClr>
            </a:gs>
            <a:gs pos="100000">
              <a:srgbClr val="3366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Extreme devastation on opposite bank</a:t>
            </a:r>
            <a:endParaRPr lang="en-AU" dirty="0"/>
          </a:p>
        </p:txBody>
      </p:sp>
      <p:pic>
        <p:nvPicPr>
          <p:cNvPr id="3074" name="Picture 2" descr="C:\Users\Janet\Desktop\Photos after flood\Moggill after flood 1 0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1362" t="19724" r="7043" b="21409"/>
          <a:stretch>
            <a:fillRect/>
          </a:stretch>
        </p:blipFill>
        <p:spPr bwMode="auto">
          <a:xfrm>
            <a:off x="0" y="1219200"/>
            <a:ext cx="9144000" cy="5638800"/>
          </a:xfrm>
          <a:prstGeom prst="rect">
            <a:avLst/>
          </a:prstGeom>
          <a:noFill/>
        </p:spPr>
      </p:pic>
      <p:sp>
        <p:nvSpPr>
          <p:cNvPr id="8" name="Rounded Rectangle 7"/>
          <p:cNvSpPr/>
          <p:nvPr/>
        </p:nvSpPr>
        <p:spPr>
          <a:xfrm>
            <a:off x="7452320" y="1268760"/>
            <a:ext cx="720080" cy="558924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ounded Rectangle 8"/>
          <p:cNvSpPr/>
          <p:nvPr/>
        </p:nvSpPr>
        <p:spPr>
          <a:xfrm>
            <a:off x="1259632" y="3212976"/>
            <a:ext cx="6120680" cy="158417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Janet\Desktop\Photos after flood\Moggill after flood 2 0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160"/>
            <a:ext cx="9144000" cy="6877160"/>
          </a:xfrm>
          <a:prstGeom prst="rect">
            <a:avLst/>
          </a:prstGeom>
          <a:noFill/>
        </p:spPr>
      </p:pic>
      <p:sp>
        <p:nvSpPr>
          <p:cNvPr id="5" name="Rounded Rectangle 4"/>
          <p:cNvSpPr/>
          <p:nvPr/>
        </p:nvSpPr>
        <p:spPr>
          <a:xfrm>
            <a:off x="8423920" y="0"/>
            <a:ext cx="720080" cy="68580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50000">
              <a:schemeClr val="accent3">
                <a:lumMod val="60000"/>
                <a:lumOff val="40000"/>
              </a:schemeClr>
            </a:gs>
            <a:gs pos="100000">
              <a:schemeClr val="accent3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en-AU" sz="3200" b="1" dirty="0" smtClean="0">
                <a:latin typeface="Georgia" pitchFamily="18" charset="0"/>
              </a:rPr>
              <a:t>The view from the top of the bank now</a:t>
            </a:r>
            <a:endParaRPr lang="en-AU" sz="3200" b="1" dirty="0">
              <a:latin typeface="Georgia" pitchFamily="18" charset="0"/>
            </a:endParaRPr>
          </a:p>
        </p:txBody>
      </p:sp>
      <p:pic>
        <p:nvPicPr>
          <p:cNvPr id="2050" name="Picture 2" descr="C:\Users\Janet\Desktop\Photos after flood\Moggill after flood 1 0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6439" y="1162881"/>
            <a:ext cx="7245961" cy="54344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en-AU" sz="3600" b="1" dirty="0" smtClean="0">
                <a:latin typeface="Georgia" pitchFamily="18" charset="0"/>
              </a:rPr>
              <a:t>What’s left of the pontoon</a:t>
            </a:r>
            <a:endParaRPr lang="en-AU" sz="3600" b="1" dirty="0">
              <a:latin typeface="Georgia" pitchFamily="18" charset="0"/>
            </a:endParaRPr>
          </a:p>
        </p:txBody>
      </p:sp>
      <p:pic>
        <p:nvPicPr>
          <p:cNvPr id="4098" name="Picture 2" descr="C:\Users\Janet\Desktop\Photos after flood\Moggill after flood 1 0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17341"/>
            <a:ext cx="7920879" cy="59406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50000">
              <a:schemeClr val="accent3">
                <a:lumMod val="60000"/>
                <a:lumOff val="40000"/>
              </a:schemeClr>
            </a:gs>
            <a:gs pos="100000">
              <a:schemeClr val="bg2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394720" cy="6583362"/>
          </a:xfrm>
        </p:spPr>
        <p:txBody>
          <a:bodyPr>
            <a:normAutofit/>
          </a:bodyPr>
          <a:lstStyle/>
          <a:p>
            <a:r>
              <a:rPr lang="en-AU" sz="3200" b="1" dirty="0" smtClean="0">
                <a:latin typeface="Georgia" pitchFamily="18" charset="0"/>
              </a:rPr>
              <a:t>The sandy beach that was deposited where the walkway to the  pontoon used to be. </a:t>
            </a:r>
            <a:endParaRPr lang="en-AU" sz="3200" b="1" dirty="0">
              <a:latin typeface="Georgia" pitchFamily="18" charset="0"/>
            </a:endParaRPr>
          </a:p>
        </p:txBody>
      </p:sp>
      <p:pic>
        <p:nvPicPr>
          <p:cNvPr id="5122" name="Picture 2" descr="C:\Users\Janet\Desktop\Photos after flood\Moggill after flood 1 0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1432" y="41243"/>
            <a:ext cx="5112568" cy="68167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50000">
              <a:schemeClr val="accent3">
                <a:lumMod val="60000"/>
                <a:lumOff val="40000"/>
              </a:schemeClr>
            </a:gs>
            <a:gs pos="100000">
              <a:schemeClr val="bg2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Janet\Desktop\Photos after flood\Moggill after flood 2 0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052736"/>
            <a:ext cx="4764020" cy="3573015"/>
          </a:xfrm>
          <a:prstGeom prst="rect">
            <a:avLst/>
          </a:prstGeom>
          <a:noFill/>
        </p:spPr>
      </p:pic>
      <p:pic>
        <p:nvPicPr>
          <p:cNvPr id="9218" name="Picture 2" descr="C:\Users\Janet\Desktop\Photos after flood\Moggill after flood 2 02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"/>
            <a:ext cx="3707904" cy="2780928"/>
          </a:xfrm>
          <a:prstGeom prst="rect">
            <a:avLst/>
          </a:prstGeom>
          <a:noFill/>
        </p:spPr>
      </p:pic>
      <p:pic>
        <p:nvPicPr>
          <p:cNvPr id="5" name="Picture 2" descr="C:\Users\Janet\Desktop\Photos after flood\Moggill after flood 1 0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4131078"/>
            <a:ext cx="3635896" cy="272692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80928"/>
            <a:ext cx="1763688" cy="4077072"/>
          </a:xfrm>
          <a:ln w="38100"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en-AU" sz="2400" b="1" dirty="0" smtClean="0">
                <a:latin typeface="Georgia" pitchFamily="18" charset="0"/>
              </a:rPr>
              <a:t>Three major collapses to the riverbank near the pontoon area.</a:t>
            </a:r>
            <a:endParaRPr lang="en-AU" sz="2400" b="1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50000">
              <a:schemeClr val="accent3">
                <a:lumMod val="75000"/>
              </a:schemeClr>
            </a:gs>
            <a:gs pos="100000">
              <a:srgbClr val="3366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sz="3200" dirty="0" smtClean="0">
                <a:ln>
                  <a:solidFill>
                    <a:srgbClr val="C00000"/>
                  </a:solidFill>
                </a:ln>
                <a:latin typeface="Georgia" pitchFamily="18" charset="0"/>
              </a:rPr>
              <a:t>The view of the top of the pontoon bank one year after the flood</a:t>
            </a:r>
            <a:r>
              <a:rPr lang="en-AU" sz="3200" dirty="0" smtClean="0">
                <a:latin typeface="Georgia" pitchFamily="18" charset="0"/>
              </a:rPr>
              <a:t/>
            </a:r>
            <a:br>
              <a:rPr lang="en-AU" sz="3200" dirty="0" smtClean="0">
                <a:latin typeface="Georgia" pitchFamily="18" charset="0"/>
              </a:rPr>
            </a:br>
            <a:endParaRPr lang="en-AU" sz="3200" dirty="0">
              <a:latin typeface="Georgia" pitchFamily="18" charset="0"/>
            </a:endParaRPr>
          </a:p>
        </p:txBody>
      </p:sp>
      <p:pic>
        <p:nvPicPr>
          <p:cNvPr id="4" name="Picture 2" descr="C:\Users\Janet\Pictures\ib\Before and After Moggill and river\Before and After Flood\P819005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  <p:sp>
        <p:nvSpPr>
          <p:cNvPr id="5" name="Rounded Rectangle 4"/>
          <p:cNvSpPr/>
          <p:nvPr/>
        </p:nvSpPr>
        <p:spPr>
          <a:xfrm>
            <a:off x="5436096" y="1628800"/>
            <a:ext cx="864096" cy="338437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ight Arrow Callout 5"/>
          <p:cNvSpPr/>
          <p:nvPr/>
        </p:nvSpPr>
        <p:spPr>
          <a:xfrm>
            <a:off x="4860032" y="4581128"/>
            <a:ext cx="360040" cy="216024"/>
          </a:xfrm>
          <a:prstGeom prst="rightArrowCallou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/>
          <p:cNvSpPr txBox="1"/>
          <p:nvPr/>
        </p:nvSpPr>
        <p:spPr>
          <a:xfrm>
            <a:off x="3707904" y="4797152"/>
            <a:ext cx="11521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 smtClean="0">
                <a:ln>
                  <a:solidFill>
                    <a:srgbClr val="00B050"/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Georgia" pitchFamily="18" charset="0"/>
              </a:rPr>
              <a:t>Top of left pylon</a:t>
            </a:r>
            <a:endParaRPr lang="en-AU" b="1" dirty="0">
              <a:ln>
                <a:solidFill>
                  <a:srgbClr val="00B050"/>
                </a:solidFill>
              </a:ln>
              <a:solidFill>
                <a:schemeClr val="accent3">
                  <a:lumMod val="60000"/>
                  <a:lumOff val="40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172</Words>
  <Application>Microsoft Office PowerPoint</Application>
  <PresentationFormat>On-screen Show (4:3)</PresentationFormat>
  <Paragraphs>20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Farewell to the Pontoon</vt:lpstr>
      <vt:lpstr>Pontoon being built in August 2004</vt:lpstr>
      <vt:lpstr>The pylons and support for walkway</vt:lpstr>
      <vt:lpstr>The full package of pontoon, walkway and boat</vt:lpstr>
      <vt:lpstr>The track down to the pontoon turning left and ending in a set of stairs then connecting to a path onto the walkway.</vt:lpstr>
      <vt:lpstr>The beautiful Moggill stretch looking upriver from the pontoon</vt:lpstr>
      <vt:lpstr>The view from the gate in 2004 </vt:lpstr>
      <vt:lpstr>The height of the flood at the same place</vt:lpstr>
      <vt:lpstr>The young eucalypt from another angle</vt:lpstr>
      <vt:lpstr>Pontoon last seen on its way to Moreton Bay.  Note Moggill Ferry in left background.</vt:lpstr>
      <vt:lpstr>Extreme devastation on opposite bank</vt:lpstr>
      <vt:lpstr>Slide 12</vt:lpstr>
      <vt:lpstr>The view from the top of the bank now</vt:lpstr>
      <vt:lpstr>What’s left of the pontoon</vt:lpstr>
      <vt:lpstr>The sandy beach that was deposited where the walkway to the  pontoon used to be. </vt:lpstr>
      <vt:lpstr>Three major collapses to the riverbank near the pontoon area.</vt:lpstr>
      <vt:lpstr>The view of the top of the pontoon bank one year after the flood 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Farewell to the Pontoon</dc:title>
  <dc:creator>Janet</dc:creator>
  <cp:lastModifiedBy>Janet</cp:lastModifiedBy>
  <cp:revision>22</cp:revision>
  <dcterms:created xsi:type="dcterms:W3CDTF">2012-02-27T00:33:08Z</dcterms:created>
  <dcterms:modified xsi:type="dcterms:W3CDTF">2012-03-19T06:06:19Z</dcterms:modified>
</cp:coreProperties>
</file>